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2.svg" ContentType="image/svg+xml"/>
  <Override PartName="/ppt/media/image15.svg" ContentType="image/svg+xml"/>
  <Override PartName="/ppt/media/image17.svg" ContentType="image/svg+xml"/>
  <Override PartName="/ppt/media/image25.svg" ContentType="image/svg+xml"/>
  <Override PartName="/ppt/media/image26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3"/>
    <p:sldId id="257" r:id="rId4"/>
    <p:sldId id="261" r:id="rId5"/>
    <p:sldId id="265" r:id="rId6"/>
    <p:sldId id="260" r:id="rId7"/>
    <p:sldId id="263" r:id="rId8"/>
    <p:sldId id="262" r:id="rId9"/>
    <p:sldId id="266" r:id="rId10"/>
    <p:sldId id="267" r:id="rId11"/>
    <p:sldId id="264" r:id="rId12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A030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3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gs" Target="tags/tag89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handoutMaster" Target="handoutMasters/handoutMaster1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64.xml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67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tags" Target="../tags/tag66.xml"/><Relationship Id="rId1" Type="http://schemas.openxmlformats.org/officeDocument/2006/relationships/tags" Target="../tags/tag65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1.png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tags" Target="../tags/tag69.xml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70.xml"/><Relationship Id="rId12" Type="http://schemas.openxmlformats.org/officeDocument/2006/relationships/image" Target="../media/image12.svg"/><Relationship Id="rId11" Type="http://schemas.openxmlformats.org/officeDocument/2006/relationships/image" Target="../media/image11.svg"/><Relationship Id="rId10" Type="http://schemas.openxmlformats.org/officeDocument/2006/relationships/image" Target="../media/image10.png"/><Relationship Id="rId1" Type="http://schemas.openxmlformats.org/officeDocument/2006/relationships/tags" Target="../tags/tag68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15.svg"/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tags" Target="../tags/tag72.xml"/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7" Type="http://schemas.openxmlformats.org/officeDocument/2006/relationships/slideLayout" Target="../slideLayouts/slideLayout2.xml"/><Relationship Id="rId16" Type="http://schemas.openxmlformats.org/officeDocument/2006/relationships/tags" Target="../tags/tag73.xml"/><Relationship Id="rId15" Type="http://schemas.openxmlformats.org/officeDocument/2006/relationships/image" Target="../media/image21.png"/><Relationship Id="rId14" Type="http://schemas.openxmlformats.org/officeDocument/2006/relationships/image" Target="../media/image20.png"/><Relationship Id="rId13" Type="http://schemas.openxmlformats.org/officeDocument/2006/relationships/image" Target="../media/image19.png"/><Relationship Id="rId12" Type="http://schemas.openxmlformats.org/officeDocument/2006/relationships/image" Target="../media/image18.png"/><Relationship Id="rId11" Type="http://schemas.openxmlformats.org/officeDocument/2006/relationships/image" Target="../media/image7.png"/><Relationship Id="rId10" Type="http://schemas.openxmlformats.org/officeDocument/2006/relationships/image" Target="../media/image17.svg"/><Relationship Id="rId1" Type="http://schemas.openxmlformats.org/officeDocument/2006/relationships/tags" Target="../tags/tag7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svg"/><Relationship Id="rId8" Type="http://schemas.openxmlformats.org/officeDocument/2006/relationships/image" Target="../media/image25.svg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image" Target="../media/image3.png"/><Relationship Id="rId4" Type="http://schemas.openxmlformats.org/officeDocument/2006/relationships/image" Target="../media/image22.png"/><Relationship Id="rId3" Type="http://schemas.openxmlformats.org/officeDocument/2006/relationships/image" Target="../media/image4.png"/><Relationship Id="rId2" Type="http://schemas.openxmlformats.org/officeDocument/2006/relationships/tags" Target="../tags/tag75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76.xml"/><Relationship Id="rId11" Type="http://schemas.openxmlformats.org/officeDocument/2006/relationships/image" Target="../media/image2.png"/><Relationship Id="rId10" Type="http://schemas.openxmlformats.org/officeDocument/2006/relationships/image" Target="../media/image1.png"/><Relationship Id="rId1" Type="http://schemas.openxmlformats.org/officeDocument/2006/relationships/tags" Target="../tags/tag7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79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28.jpeg"/><Relationship Id="rId3" Type="http://schemas.openxmlformats.org/officeDocument/2006/relationships/image" Target="../media/image27.jpeg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8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0.jpeg"/><Relationship Id="rId3" Type="http://schemas.openxmlformats.org/officeDocument/2006/relationships/image" Target="../media/image29.jpeg"/><Relationship Id="rId2" Type="http://schemas.openxmlformats.org/officeDocument/2006/relationships/tags" Target="../tags/tag81.xml"/><Relationship Id="rId1" Type="http://schemas.openxmlformats.org/officeDocument/2006/relationships/tags" Target="../tags/tag80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84.xml"/><Relationship Id="rId7" Type="http://schemas.openxmlformats.org/officeDocument/2006/relationships/image" Target="../media/image34.png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tags" Target="../tags/tag83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8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tags" Target="../tags/tag85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88.xml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ags" Target="../tags/tag8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7b0a2020202022776f7264617274223a2022220a7d0a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64465" y="1900555"/>
            <a:ext cx="11863070" cy="2930525"/>
          </a:xfrm>
        </p:spPr>
        <p:txBody>
          <a:bodyPr anchor="t">
            <a:normAutofit/>
            <a:scene3d>
              <a:camera prst="perspectiveRelaxedModerately">
                <a:rot lat="20690631" lon="0" rev="0"/>
              </a:camera>
              <a:lightRig rig="flat" dir="t">
                <a:rot lat="0" lon="0" rev="3600000"/>
              </a:lightRig>
            </a:scene3d>
            <a:sp3d extrusionH="144684" contourW="4823" prstMaterial="flat">
              <a:extrusionClr>
                <a:srgbClr val="00B680"/>
              </a:extrusionClr>
              <a:contourClr>
                <a:schemeClr val="tx1"/>
              </a:contourClr>
            </a:sp3d>
          </a:bodyPr>
          <a:p>
            <a:pPr algn="ctr"/>
            <a:r>
              <a:rPr lang="en-US" altLang="zh-CN" sz="5400" b="1">
                <a:solidFill>
                  <a:srgbClr val="FFC412"/>
                </a:solidFill>
                <a:effectLst/>
                <a:latin typeface="汉仪雅酷黑W" panose="00020600040101010101" charset="-122"/>
                <a:ea typeface="汉仪雅酷黑W" panose="00020600040101010101" charset="-122"/>
                <a:cs typeface="Calibri" panose="020F0502020204030204" charset="0"/>
                <a:sym typeface="汉仪力量黑简" panose="00020600040101010101" charset="-122"/>
              </a:rPr>
              <a:t>Introduction:Ecobox New Arrival Display </a:t>
            </a:r>
            <a:br>
              <a:rPr lang="en-US" altLang="zh-CN" sz="5400" b="1">
                <a:solidFill>
                  <a:srgbClr val="FFC412"/>
                </a:solidFill>
                <a:effectLst/>
                <a:latin typeface="汉仪雅酷黑W" panose="00020600040101010101" charset="-122"/>
                <a:ea typeface="汉仪雅酷黑W" panose="00020600040101010101" charset="-122"/>
                <a:cs typeface="Calibri" panose="020F0502020204030204" charset="0"/>
                <a:sym typeface="汉仪力量黑简" panose="00020600040101010101" charset="-122"/>
              </a:rPr>
            </a:br>
            <a:r>
              <a:rPr lang="en-US" altLang="zh-CN" sz="5400" b="1">
                <a:solidFill>
                  <a:srgbClr val="FFC412"/>
                </a:solidFill>
                <a:effectLst/>
                <a:latin typeface="汉仪雅酷黑W" panose="00020600040101010101" charset="-122"/>
                <a:ea typeface="汉仪雅酷黑W" panose="00020600040101010101" charset="-122"/>
                <a:cs typeface="Calibri" panose="020F0502020204030204" charset="0"/>
                <a:sym typeface="汉仪力量黑简" panose="00020600040101010101" charset="-122"/>
              </a:rPr>
              <a:t>Plastic Cabinet/Iron Stand</a:t>
            </a:r>
            <a:endParaRPr lang="en-US" altLang="zh-CN" sz="5400" b="1">
              <a:solidFill>
                <a:srgbClr val="FFC412"/>
              </a:solidFill>
              <a:effectLst/>
              <a:latin typeface="汉仪雅酷黑W" panose="00020600040101010101" charset="-122"/>
              <a:ea typeface="汉仪雅酷黑W" panose="00020600040101010101" charset="-122"/>
              <a:cs typeface="Calibri" panose="020F0502020204030204" charset="0"/>
              <a:sym typeface="汉仪力量黑简" panose="0002060004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2585" y="5903595"/>
            <a:ext cx="4044950" cy="8413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465" y="135255"/>
            <a:ext cx="1057910" cy="108648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0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 descr="7b0a2020202022776f7264617274223a2022220a7d0a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t">
            <a:scene3d>
              <a:camera prst="perspectiveRelaxedModerately">
                <a:rot lat="20690631" lon="0" rev="0"/>
              </a:camera>
              <a:lightRig rig="flat" dir="t">
                <a:rot lat="0" lon="0" rev="3600000"/>
              </a:lightRig>
            </a:scene3d>
            <a:sp3d extrusionH="86810" contourW="2894" prstMaterial="flat">
              <a:extrusionClr>
                <a:srgbClr val="00B680"/>
              </a:extrusionClr>
              <a:contourClr>
                <a:schemeClr val="tx1"/>
              </a:contourClr>
            </a:sp3d>
          </a:bodyPr>
          <a:p>
            <a:pPr algn="ctr"/>
            <a:r>
              <a:rPr lang="en-US" altLang="zh-CN" b="1">
                <a:solidFill>
                  <a:srgbClr val="FFC412"/>
                </a:solidFill>
                <a:effectLst/>
                <a:latin typeface="汉仪雅酷黑W" panose="00020600040101010101" charset="-122"/>
                <a:ea typeface="汉仪雅酷黑W" panose="00020600040101010101" charset="-122"/>
                <a:sym typeface="汉仪雅酷黑W" panose="00020600040101010101" charset="-122"/>
              </a:rPr>
              <a:t>Single Plastic Display Cabinet</a:t>
            </a:r>
            <a:endParaRPr lang="en-US" altLang="zh-CN" b="1">
              <a:solidFill>
                <a:srgbClr val="FFC412"/>
              </a:solidFill>
              <a:effectLst/>
              <a:latin typeface="汉仪雅酷黑W" panose="00020600040101010101" charset="-122"/>
              <a:ea typeface="汉仪雅酷黑W" panose="00020600040101010101" charset="-122"/>
              <a:sym typeface="汉仪雅酷黑W" panose="00020600040101010101" charset="-122"/>
            </a:endParaRPr>
          </a:p>
        </p:txBody>
      </p:sp>
      <p:pic>
        <p:nvPicPr>
          <p:cNvPr id="7" name="内容占位符 6" descr="圆侧白白色.83"/>
          <p:cNvPicPr>
            <a:picLocks noChangeAspect="1"/>
          </p:cNvPicPr>
          <p:nvPr>
            <p:ph idx="1"/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892290" y="1329055"/>
            <a:ext cx="3614420" cy="3614420"/>
          </a:xfrm>
          <a:prstGeom prst="rect">
            <a:avLst/>
          </a:prstGeom>
        </p:spPr>
      </p:pic>
      <p:pic>
        <p:nvPicPr>
          <p:cNvPr id="10" name="图片 9" descr="侧白.55(1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3875" y="1473835"/>
            <a:ext cx="3705860" cy="370586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847090" y="4989830"/>
            <a:ext cx="49168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b="1">
                <a:solidFill>
                  <a:schemeClr val="bg1"/>
                </a:solidFill>
              </a:rPr>
              <a:t>GT-01 </a:t>
            </a:r>
            <a:endParaRPr lang="en-US" altLang="zh-CN" b="1">
              <a:solidFill>
                <a:schemeClr val="bg1"/>
              </a:solidFill>
            </a:endParaRPr>
          </a:p>
          <a:p>
            <a:pPr algn="ctr"/>
            <a:r>
              <a:rPr lang="en-US" altLang="zh-CN" b="1">
                <a:solidFill>
                  <a:schemeClr val="bg1"/>
                </a:solidFill>
              </a:rPr>
              <a:t>Square-shape/Middle-position Cabinet</a:t>
            </a:r>
            <a:endParaRPr lang="en-US" altLang="zh-CN" b="1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967095" y="4989830"/>
            <a:ext cx="581342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en-US" altLang="zh-CN" b="1">
                <a:solidFill>
                  <a:schemeClr val="bg1"/>
                </a:solidFill>
                <a:sym typeface="+mn-ea"/>
              </a:rPr>
              <a:t>GT-02 </a:t>
            </a:r>
            <a:endParaRPr lang="en-US" altLang="zh-CN" b="1">
              <a:solidFill>
                <a:schemeClr val="bg1"/>
              </a:solidFill>
            </a:endParaRPr>
          </a:p>
          <a:p>
            <a:pPr algn="ctr"/>
            <a:r>
              <a:rPr lang="en-US" altLang="zh-CN" b="1">
                <a:solidFill>
                  <a:schemeClr val="bg1"/>
                </a:solidFill>
                <a:sym typeface="+mn-ea"/>
              </a:rPr>
              <a:t>Arc-shape/Side-position Cabinet</a:t>
            </a:r>
            <a:endParaRPr lang="en-US" altLang="zh-CN" b="1">
              <a:solidFill>
                <a:schemeClr val="bg1"/>
              </a:solidFill>
              <a:sym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290" y="149860"/>
            <a:ext cx="1038860" cy="106743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2800" y="5997575"/>
            <a:ext cx="3594735" cy="74739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p:timing>
    <p:tnLst>
      <p:par>
        <p:cTn id="1" dur="indefinite" restart="never" nodeType="tmRoot"/>
      </p:par>
    </p:tnLst>
    <p:bldLst>
      <p:bldP spid="11" grpId="0"/>
      <p:bldP spid="11" grpId="1"/>
      <p:bldP spid="12" grpId="0"/>
      <p:bldP spid="1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0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 descr="7b0a2020202022776f7264617274223a2022220a7d0a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t">
            <a:scene3d>
              <a:camera prst="perspectiveRelaxedModerately">
                <a:rot lat="20690631" lon="0" rev="0"/>
              </a:camera>
              <a:lightRig rig="flat" dir="t">
                <a:rot lat="0" lon="0" rev="3600000"/>
              </a:lightRig>
            </a:scene3d>
            <a:sp3d extrusionH="86810" contourW="2894" prstMaterial="flat">
              <a:extrusionClr>
                <a:srgbClr val="00B680"/>
              </a:extrusionClr>
              <a:contourClr>
                <a:schemeClr val="tx1"/>
              </a:contourClr>
            </a:sp3d>
          </a:bodyPr>
          <a:p>
            <a:pPr algn="ctr"/>
            <a:r>
              <a:rPr lang="en-US" altLang="zh-CN" b="1">
                <a:solidFill>
                  <a:srgbClr val="FFC412"/>
                </a:solidFill>
                <a:effectLst/>
                <a:latin typeface="汉仪雅酷黑W" panose="00020600040101010101" charset="-122"/>
                <a:ea typeface="汉仪雅酷黑W" panose="00020600040101010101" charset="-122"/>
              </a:rPr>
              <a:t>Combined Cabinets</a:t>
            </a:r>
            <a:endParaRPr lang="en-US" altLang="zh-CN" b="1">
              <a:solidFill>
                <a:srgbClr val="FFC412"/>
              </a:solidFill>
              <a:effectLst/>
              <a:latin typeface="汉仪雅酷黑W" panose="00020600040101010101" charset="-122"/>
              <a:ea typeface="汉仪雅酷黑W" panose="00020600040101010101" charset="-122"/>
            </a:endParaRPr>
          </a:p>
        </p:txBody>
      </p:sp>
      <p:pic>
        <p:nvPicPr>
          <p:cNvPr id="4" name="内容占位符 3" descr="双排侧白.64"/>
          <p:cNvPicPr>
            <a:picLocks noChangeAspect="1"/>
          </p:cNvPicPr>
          <p:nvPr>
            <p:ph idx="1"/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902710" y="1082675"/>
            <a:ext cx="3368040" cy="3368040"/>
          </a:xfrm>
          <a:prstGeom prst="rect">
            <a:avLst/>
          </a:prstGeom>
        </p:spPr>
      </p:pic>
      <p:pic>
        <p:nvPicPr>
          <p:cNvPr id="61" name="图片 60" descr="微信图片_20251111084028_18387_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135" y="1490980"/>
            <a:ext cx="2423160" cy="2430145"/>
          </a:xfrm>
          <a:prstGeom prst="rect">
            <a:avLst/>
          </a:prstGeom>
        </p:spPr>
      </p:pic>
      <p:pic>
        <p:nvPicPr>
          <p:cNvPr id="5" name="图片 4" descr="三层侧白.1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4855" y="883285"/>
            <a:ext cx="4742180" cy="47421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839845" y="3921125"/>
            <a:ext cx="3326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b="1">
                <a:solidFill>
                  <a:schemeClr val="bg1"/>
                </a:solidFill>
              </a:rPr>
              <a:t>GT-01 </a:t>
            </a:r>
            <a:endParaRPr lang="en-US" altLang="zh-CN" b="1">
              <a:solidFill>
                <a:schemeClr val="bg1"/>
              </a:solidFill>
            </a:endParaRPr>
          </a:p>
          <a:p>
            <a:pPr algn="ctr"/>
            <a:r>
              <a:rPr lang="en-US" altLang="zh-CN" b="1">
                <a:solidFill>
                  <a:schemeClr val="bg1"/>
                </a:solidFill>
              </a:rPr>
              <a:t>Combined Side Cabinet</a:t>
            </a:r>
            <a:endParaRPr lang="en-US" altLang="zh-CN" b="1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3921125"/>
            <a:ext cx="35248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b="1">
                <a:solidFill>
                  <a:schemeClr val="bg1"/>
                </a:solidFill>
              </a:rPr>
              <a:t>GT-02 </a:t>
            </a:r>
            <a:endParaRPr lang="en-US" altLang="zh-CN" b="1">
              <a:solidFill>
                <a:schemeClr val="bg1"/>
              </a:solidFill>
            </a:endParaRPr>
          </a:p>
          <a:p>
            <a:pPr algn="ctr"/>
            <a:r>
              <a:rPr lang="en-US" altLang="zh-CN" b="1">
                <a:solidFill>
                  <a:schemeClr val="bg1"/>
                </a:solidFill>
              </a:rPr>
              <a:t>Combined Circular Cabinet</a:t>
            </a:r>
            <a:endParaRPr lang="en-US" altLang="zh-CN" b="1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543800" y="4970780"/>
            <a:ext cx="4035425" cy="6546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b="1">
                <a:solidFill>
                  <a:schemeClr val="bg1"/>
                </a:solidFill>
              </a:rPr>
              <a:t>GT-01 and GT-02 </a:t>
            </a:r>
            <a:endParaRPr lang="en-US" altLang="zh-CN" b="1">
              <a:solidFill>
                <a:schemeClr val="bg1"/>
              </a:solidFill>
            </a:endParaRPr>
          </a:p>
          <a:p>
            <a:pPr algn="ctr"/>
            <a:r>
              <a:rPr lang="en-US" altLang="zh-CN" b="1">
                <a:solidFill>
                  <a:schemeClr val="bg1"/>
                </a:solidFill>
              </a:rPr>
              <a:t>Combined Island Display Cabinets</a:t>
            </a:r>
            <a:endParaRPr lang="en-US" altLang="zh-CN" b="1">
              <a:solidFill>
                <a:schemeClr val="bg1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465" y="135255"/>
            <a:ext cx="1057910" cy="108648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4065" y="5989320"/>
            <a:ext cx="3633470" cy="755650"/>
          </a:xfrm>
          <a:prstGeom prst="rect">
            <a:avLst/>
          </a:prstGeom>
        </p:spPr>
      </p:pic>
      <p:pic>
        <p:nvPicPr>
          <p:cNvPr id="3" name="图片 2" descr="微信图片_20251218105441_22820_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7435" y="4450715"/>
            <a:ext cx="2294255" cy="2294255"/>
          </a:xfrm>
          <a:prstGeom prst="rect">
            <a:avLst/>
          </a:prstGeom>
        </p:spPr>
      </p:pic>
      <p:pic>
        <p:nvPicPr>
          <p:cNvPr id="9" name="图片 8" descr="微信图片_20251218105440_22819_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19880" y="4030345"/>
            <a:ext cx="2933700" cy="2933700"/>
          </a:xfrm>
          <a:prstGeom prst="rect">
            <a:avLst/>
          </a:prstGeom>
        </p:spPr>
      </p:pic>
      <p:pic>
        <p:nvPicPr>
          <p:cNvPr id="10" name="图片 9" descr="弧形箭头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995795" y="4450715"/>
            <a:ext cx="914400" cy="914400"/>
          </a:xfrm>
          <a:prstGeom prst="rect">
            <a:avLst/>
          </a:prstGeom>
        </p:spPr>
      </p:pic>
      <p:pic>
        <p:nvPicPr>
          <p:cNvPr id="13" name="图片 12" descr="弧形箭头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19260000">
            <a:off x="2941320" y="3787140"/>
            <a:ext cx="914400" cy="91440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p:timing>
    <p:tnLst>
      <p:par>
        <p:cTn id="1" dur="indefinite" restart="never" nodeType="tmRoot"/>
      </p:par>
    </p:tnLst>
    <p:bldLst>
      <p:bldP spid="6" grpId="0"/>
      <p:bldP spid="6" grpId="1"/>
      <p:bldP spid="7" grpId="0"/>
      <p:bldP spid="7" grpId="1"/>
      <p:bldP spid="8" grpId="0"/>
      <p:bldP spid="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0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 descr="7b0a2020202022776f7264617274223a2022220a7d0a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t">
            <a:scene3d>
              <a:camera prst="perspectiveRelaxedModerately">
                <a:rot lat="20690631" lon="0" rev="0"/>
              </a:camera>
              <a:lightRig rig="flat" dir="t">
                <a:rot lat="0" lon="0" rev="3600000"/>
              </a:lightRig>
            </a:scene3d>
            <a:sp3d extrusionH="86810" contourW="2894" prstMaterial="flat">
              <a:extrusionClr>
                <a:srgbClr val="00B680"/>
              </a:extrusionClr>
              <a:contourClr>
                <a:schemeClr val="tx1"/>
              </a:contourClr>
            </a:sp3d>
          </a:bodyPr>
          <a:p>
            <a:pPr algn="ctr"/>
            <a:r>
              <a:rPr lang="en-US" altLang="zh-CN" b="1">
                <a:solidFill>
                  <a:srgbClr val="FFC412"/>
                </a:solidFill>
                <a:effectLst/>
                <a:latin typeface="汉仪雅酷黑W" panose="00020600040101010101" charset="-122"/>
                <a:ea typeface="汉仪雅酷黑W" panose="00020600040101010101" charset="-122"/>
              </a:rPr>
              <a:t>Combined Cabinet Details</a:t>
            </a:r>
            <a:endParaRPr lang="en-US" altLang="zh-CN" b="1">
              <a:solidFill>
                <a:srgbClr val="FFC412"/>
              </a:solidFill>
              <a:effectLst/>
              <a:latin typeface="汉仪雅酷黑W" panose="00020600040101010101" charset="-122"/>
              <a:ea typeface="汉仪雅酷黑W" panose="0002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9910" y="4040505"/>
            <a:ext cx="2427605" cy="3549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b="1">
                <a:solidFill>
                  <a:schemeClr val="bg1"/>
                </a:solidFill>
              </a:rPr>
              <a:t>GT-01 2 sets</a:t>
            </a:r>
            <a:endParaRPr lang="en-US" altLang="zh-CN" b="1">
              <a:solidFill>
                <a:schemeClr val="bg1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465" y="135255"/>
            <a:ext cx="1057910" cy="108648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4065" y="5989320"/>
            <a:ext cx="3633470" cy="755650"/>
          </a:xfrm>
          <a:prstGeom prst="rect">
            <a:avLst/>
          </a:prstGeom>
        </p:spPr>
      </p:pic>
      <p:pic>
        <p:nvPicPr>
          <p:cNvPr id="11" name="内容占位符 10" descr="侧白.55(1)"/>
          <p:cNvPicPr>
            <a:picLocks noChangeAspect="1"/>
          </p:cNvPicPr>
          <p:nvPr>
            <p:ph idx="1"/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08660" y="1586865"/>
            <a:ext cx="2375535" cy="2375535"/>
          </a:xfrm>
          <a:prstGeom prst="rect">
            <a:avLst/>
          </a:prstGeom>
        </p:spPr>
      </p:pic>
      <p:pic>
        <p:nvPicPr>
          <p:cNvPr id="12" name="图片 11" descr="圆侧白白色.8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7315" y="1492885"/>
            <a:ext cx="2469515" cy="2469515"/>
          </a:xfrm>
          <a:prstGeom prst="rect">
            <a:avLst/>
          </a:prstGeom>
        </p:spPr>
      </p:pic>
      <p:pic>
        <p:nvPicPr>
          <p:cNvPr id="13" name="图片 12" descr="加号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73425" y="2453005"/>
            <a:ext cx="643890" cy="64389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846195" y="4040505"/>
            <a:ext cx="2427605" cy="3549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b="1">
                <a:solidFill>
                  <a:schemeClr val="bg1"/>
                </a:solidFill>
              </a:rPr>
              <a:t>GT-02 4 sets</a:t>
            </a:r>
            <a:endParaRPr lang="en-US" altLang="zh-CN" b="1">
              <a:solidFill>
                <a:schemeClr val="bg1"/>
              </a:solidFill>
            </a:endParaRPr>
          </a:p>
        </p:txBody>
      </p:sp>
      <p:pic>
        <p:nvPicPr>
          <p:cNvPr id="17" name="图片 16" descr="等于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37020" y="2433955"/>
            <a:ext cx="662940" cy="662940"/>
          </a:xfrm>
          <a:prstGeom prst="rect">
            <a:avLst/>
          </a:prstGeom>
        </p:spPr>
      </p:pic>
      <p:pic>
        <p:nvPicPr>
          <p:cNvPr id="18" name="图片 17" descr="三层侧白.1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50150" y="608330"/>
            <a:ext cx="4404360" cy="4404360"/>
          </a:xfrm>
          <a:prstGeom prst="rect">
            <a:avLst/>
          </a:prstGeom>
        </p:spPr>
      </p:pic>
      <p:pic>
        <p:nvPicPr>
          <p:cNvPr id="19" name="图片 18" descr="SL-1802.1125"/>
          <p:cNvPicPr>
            <a:picLocks noChangeAspect="1"/>
          </p:cNvPicPr>
          <p:nvPr/>
        </p:nvPicPr>
        <p:blipFill>
          <a:blip r:embed="rId12"/>
          <a:srcRect l="20421" r="17894"/>
          <a:stretch>
            <a:fillRect/>
          </a:stretch>
        </p:blipFill>
        <p:spPr>
          <a:xfrm>
            <a:off x="463550" y="4721860"/>
            <a:ext cx="1461770" cy="1333500"/>
          </a:xfrm>
          <a:prstGeom prst="rect">
            <a:avLst/>
          </a:prstGeom>
        </p:spPr>
      </p:pic>
      <p:pic>
        <p:nvPicPr>
          <p:cNvPr id="20" name="图片 19" descr="161612383753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28545" y="4721860"/>
            <a:ext cx="1441450" cy="1441450"/>
          </a:xfrm>
          <a:prstGeom prst="rect">
            <a:avLst/>
          </a:prstGeom>
        </p:spPr>
      </p:pic>
      <p:pic>
        <p:nvPicPr>
          <p:cNvPr id="22" name="图片 21" descr="微信图片_2019070408541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11345" y="4885690"/>
            <a:ext cx="1277620" cy="1277620"/>
          </a:xfrm>
          <a:prstGeom prst="rect">
            <a:avLst/>
          </a:prstGeom>
        </p:spPr>
      </p:pic>
      <p:pic>
        <p:nvPicPr>
          <p:cNvPr id="79" name="图片 7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55410" y="5006975"/>
            <a:ext cx="1172210" cy="9823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" name="文本框 22"/>
          <p:cNvSpPr txBox="1"/>
          <p:nvPr/>
        </p:nvSpPr>
        <p:spPr>
          <a:xfrm>
            <a:off x="164465" y="6055360"/>
            <a:ext cx="217424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400" b="1">
                <a:solidFill>
                  <a:schemeClr val="bg1"/>
                </a:solidFill>
              </a:rPr>
              <a:t>SL-18 24 pcs for GT-01</a:t>
            </a:r>
            <a:endParaRPr lang="en-US" altLang="zh-CN" sz="1400" b="1">
              <a:solidFill>
                <a:schemeClr val="bg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184400" y="6055360"/>
            <a:ext cx="1846580" cy="3771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/>
            <a:r>
              <a:rPr lang="en-US" altLang="zh-CN" sz="1400" b="1">
                <a:solidFill>
                  <a:schemeClr val="bg1"/>
                </a:solidFill>
              </a:rPr>
              <a:t>SL-02 16 pcs </a:t>
            </a:r>
            <a:endParaRPr lang="en-US" altLang="zh-CN" sz="1400" b="1">
              <a:solidFill>
                <a:schemeClr val="bg1"/>
              </a:solidFill>
            </a:endParaRPr>
          </a:p>
          <a:p>
            <a:pPr algn="ctr"/>
            <a:r>
              <a:rPr lang="en-US" altLang="zh-CN" sz="1400" b="1">
                <a:solidFill>
                  <a:schemeClr val="bg1"/>
                </a:solidFill>
              </a:rPr>
              <a:t>for GT-02 1st layer</a:t>
            </a:r>
            <a:endParaRPr lang="en-US" altLang="zh-CN" sz="1400" b="1">
              <a:solidFill>
                <a:schemeClr val="bg1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131945" y="6055360"/>
            <a:ext cx="1846580" cy="5670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/>
            <a:r>
              <a:rPr lang="en-US" altLang="zh-CN" sz="1400" b="1">
                <a:solidFill>
                  <a:schemeClr val="bg1"/>
                </a:solidFill>
              </a:rPr>
              <a:t>SL-03 12 pcs </a:t>
            </a:r>
            <a:endParaRPr lang="en-US" altLang="zh-CN" sz="1400" b="1">
              <a:solidFill>
                <a:schemeClr val="bg1"/>
              </a:solidFill>
            </a:endParaRPr>
          </a:p>
          <a:p>
            <a:pPr algn="ctr"/>
            <a:r>
              <a:rPr lang="en-US" altLang="zh-CN" sz="1400" b="1">
                <a:solidFill>
                  <a:schemeClr val="bg1"/>
                </a:solidFill>
              </a:rPr>
              <a:t>for GT-02 2nd layer</a:t>
            </a:r>
            <a:endParaRPr lang="en-US" altLang="zh-CN" sz="1400" b="1">
              <a:solidFill>
                <a:schemeClr val="bg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014720" y="6055360"/>
            <a:ext cx="2343150" cy="5670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/>
            <a:r>
              <a:rPr lang="en-US" altLang="zh-CN" sz="1400" b="1">
                <a:solidFill>
                  <a:schemeClr val="bg1"/>
                </a:solidFill>
              </a:rPr>
              <a:t>SL-04 (without lid) 4 pcs </a:t>
            </a:r>
            <a:endParaRPr lang="en-US" altLang="zh-CN" sz="1400" b="1">
              <a:solidFill>
                <a:schemeClr val="bg1"/>
              </a:solidFill>
            </a:endParaRPr>
          </a:p>
          <a:p>
            <a:pPr algn="ctr"/>
            <a:r>
              <a:rPr lang="en-US" altLang="zh-CN" sz="1400" b="1">
                <a:solidFill>
                  <a:schemeClr val="bg1"/>
                </a:solidFill>
              </a:rPr>
              <a:t>for GT-02 3rd layer</a:t>
            </a:r>
            <a:endParaRPr lang="en-US" altLang="zh-CN" sz="1400" b="1">
              <a:solidFill>
                <a:schemeClr val="bg1"/>
              </a:solidFill>
            </a:endParaRPr>
          </a:p>
        </p:txBody>
      </p:sp>
    </p:spTree>
    <p:custDataLst>
      <p:tags r:id="rId16"/>
    </p:custDataLst>
  </p:cSld>
  <p:clrMapOvr>
    <a:masterClrMapping/>
  </p:clrMapOvr>
  <p:timing>
    <p:tnLst>
      <p:par>
        <p:cTn id="1" dur="indefinite" restart="never" nodeType="tmRoot"/>
      </p:par>
    </p:tnLst>
    <p:bldLst>
      <p:bldP spid="8" grpId="0"/>
      <p:bldP spid="8" grpId="1"/>
      <p:bldP spid="14" grpId="0"/>
      <p:bldP spid="1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0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 descr="7b0a2020202022776f7264617274223a2022220a7d0a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t">
            <a:scene3d>
              <a:camera prst="perspectiveRelaxedModerately">
                <a:rot lat="20690631" lon="0" rev="0"/>
              </a:camera>
              <a:lightRig rig="flat" dir="t">
                <a:rot lat="0" lon="0" rev="3600000"/>
              </a:lightRig>
            </a:scene3d>
            <a:sp3d extrusionH="86810" contourW="2894" prstMaterial="flat">
              <a:extrusionClr>
                <a:srgbClr val="00B680"/>
              </a:extrusionClr>
              <a:contourClr>
                <a:schemeClr val="tx1"/>
              </a:contourClr>
            </a:sp3d>
          </a:bodyPr>
          <a:p>
            <a:pPr algn="ctr"/>
            <a:r>
              <a:rPr lang="en-US" altLang="zh-CN" sz="2400" b="1">
                <a:solidFill>
                  <a:srgbClr val="FFC412"/>
                </a:solidFill>
                <a:effectLst/>
                <a:latin typeface="汉仪雅酷黑W" panose="00020600040101010101" charset="-122"/>
                <a:ea typeface="汉仪雅酷黑W" panose="00020600040101010101" charset="-122"/>
                <a:sym typeface="汉仪雅酷黑W" panose="00020600040101010101" charset="-122"/>
              </a:rPr>
              <a:t>Highlight:Foldable packaging + easy installation</a:t>
            </a:r>
            <a:endParaRPr lang="en-US" altLang="zh-CN" sz="2400" b="1">
              <a:solidFill>
                <a:srgbClr val="FFC412"/>
              </a:solidFill>
              <a:effectLst/>
              <a:latin typeface="汉仪雅酷黑W" panose="00020600040101010101" charset="-122"/>
              <a:ea typeface="汉仪雅酷黑W" panose="00020600040101010101" charset="-122"/>
              <a:sym typeface="汉仪雅酷黑W" panose="00020600040101010101" charset="-122"/>
            </a:endParaRPr>
          </a:p>
        </p:txBody>
      </p:sp>
      <p:pic>
        <p:nvPicPr>
          <p:cNvPr id="4" name="内容占位符 3" descr="侧白.55(1)"/>
          <p:cNvPicPr>
            <a:picLocks noChangeAspect="1"/>
          </p:cNvPicPr>
          <p:nvPr>
            <p:ph idx="1"/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47090" y="1260475"/>
            <a:ext cx="2842260" cy="2842260"/>
          </a:xfrm>
          <a:prstGeom prst="rect">
            <a:avLst/>
          </a:prstGeom>
        </p:spPr>
      </p:pic>
      <p:pic>
        <p:nvPicPr>
          <p:cNvPr id="5" name="图片 4" descr="微信图片_20251218090423_763_17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8480" y="2385695"/>
            <a:ext cx="3235960" cy="3235960"/>
          </a:xfrm>
          <a:prstGeom prst="rect">
            <a:avLst/>
          </a:prstGeom>
        </p:spPr>
      </p:pic>
      <p:pic>
        <p:nvPicPr>
          <p:cNvPr id="6" name="图片 5" descr="圆侧白白色.8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3780" y="1193165"/>
            <a:ext cx="2976880" cy="2976880"/>
          </a:xfrm>
          <a:prstGeom prst="rect">
            <a:avLst/>
          </a:prstGeom>
        </p:spPr>
      </p:pic>
      <p:pic>
        <p:nvPicPr>
          <p:cNvPr id="7" name="图片 6" descr="微信图片_20251218090424_764_17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37855" y="2453005"/>
            <a:ext cx="3262630" cy="3264535"/>
          </a:xfrm>
          <a:prstGeom prst="rect">
            <a:avLst/>
          </a:prstGeom>
        </p:spPr>
      </p:pic>
      <p:pic>
        <p:nvPicPr>
          <p:cNvPr id="11" name="图片 10" descr="右箭头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5400000">
            <a:off x="3808095" y="2130425"/>
            <a:ext cx="960755" cy="960755"/>
          </a:xfrm>
          <a:prstGeom prst="rect">
            <a:avLst/>
          </a:prstGeom>
        </p:spPr>
      </p:pic>
      <p:pic>
        <p:nvPicPr>
          <p:cNvPr id="12" name="图片 11" descr="右箭头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5400000">
            <a:off x="8909685" y="2130425"/>
            <a:ext cx="923290" cy="92329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274955" y="5393055"/>
            <a:ext cx="5838825" cy="11207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buFont typeface="Wingdings" panose="05000000000000000000" charset="0"/>
              <a:buChar char="l"/>
            </a:pPr>
            <a:r>
              <a:rPr lang="en-US" altLang="zh-CN" sz="1600" b="1">
                <a:solidFill>
                  <a:schemeClr val="bg1"/>
                </a:solidFill>
              </a:rPr>
              <a:t>The cabinet can be packaged with disassembled and folded, also the installation process is simple. </a:t>
            </a:r>
            <a:endParaRPr lang="en-US" altLang="zh-CN" sz="1600" b="1">
              <a:solidFill>
                <a:schemeClr val="bg1"/>
              </a:solidFill>
            </a:endParaRPr>
          </a:p>
          <a:p>
            <a:endParaRPr lang="en-US" altLang="zh-CN" sz="1600" b="1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charset="0"/>
              <a:buChar char="l"/>
            </a:pPr>
            <a:r>
              <a:rPr lang="en-US" altLang="zh-CN" sz="1600" b="1">
                <a:solidFill>
                  <a:schemeClr val="bg1"/>
                </a:solidFill>
              </a:rPr>
              <a:t>The packaging volume is relatively reduced. </a:t>
            </a:r>
            <a:endParaRPr lang="en-US" altLang="zh-CN" sz="1600" b="1">
              <a:solidFill>
                <a:schemeClr val="bg1"/>
              </a:solidFill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94065" y="5989320"/>
            <a:ext cx="3633470" cy="75565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4465" y="135255"/>
            <a:ext cx="1057910" cy="1086485"/>
          </a:xfrm>
          <a:prstGeom prst="rect">
            <a:avLst/>
          </a:prstGeom>
        </p:spPr>
      </p:pic>
    </p:spTree>
    <p:custDataLst>
      <p:tags r:id="rId12"/>
    </p:custDataLst>
  </p:cSld>
  <p:clrMapOvr>
    <a:masterClrMapping/>
  </p:clrMapOvr>
  <p:timing>
    <p:tnLst>
      <p:par>
        <p:cTn id="1" dur="indefinite" restart="never" nodeType="tmRoot"/>
      </p:par>
    </p:tnLst>
    <p:bldLst>
      <p:bldP spid="14" grpId="0"/>
      <p:bldP spid="1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0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 descr="7b0a2020202022776f7264617274223a2022220a7d0a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t">
            <a:scene3d>
              <a:camera prst="perspectiveRelaxedModerately">
                <a:rot lat="20690631" lon="0" rev="0"/>
              </a:camera>
              <a:lightRig rig="flat" dir="t">
                <a:rot lat="0" lon="0" rev="3600000"/>
              </a:lightRig>
            </a:scene3d>
            <a:sp3d extrusionH="86810" contourW="2894" prstMaterial="flat">
              <a:extrusionClr>
                <a:srgbClr val="00B680"/>
              </a:extrusionClr>
              <a:contourClr>
                <a:schemeClr val="tx1"/>
              </a:contourClr>
            </a:sp3d>
          </a:bodyPr>
          <a:p>
            <a:pPr algn="ctr"/>
            <a:r>
              <a:rPr lang="en-US" altLang="zh-CN" b="1">
                <a:solidFill>
                  <a:srgbClr val="FFC412"/>
                </a:solidFill>
                <a:effectLst/>
                <a:latin typeface="汉仪雅酷黑W" panose="00020600040101010101" charset="-122"/>
                <a:ea typeface="汉仪雅酷黑W" panose="00020600040101010101" charset="-122"/>
              </a:rPr>
              <a:t>Actual Usage Scenario Diagram</a:t>
            </a:r>
            <a:endParaRPr lang="en-US" altLang="zh-CN" b="1">
              <a:solidFill>
                <a:srgbClr val="FFC412"/>
              </a:solidFill>
              <a:effectLst/>
              <a:latin typeface="汉仪雅酷黑W" panose="00020600040101010101" charset="-122"/>
              <a:ea typeface="汉仪雅酷黑W" panose="00020600040101010101" charset="-122"/>
            </a:endParaRPr>
          </a:p>
        </p:txBody>
      </p:sp>
      <p:pic>
        <p:nvPicPr>
          <p:cNvPr id="7" name="内容占位符 6" descr="611a305e44ddfdec215d8aabbc808a06(1)"/>
          <p:cNvPicPr>
            <a:picLocks noChangeAspect="1"/>
          </p:cNvPicPr>
          <p:nvPr>
            <p:ph idx="1"/>
            <p:custDataLst>
              <p:tags r:id="rId2"/>
            </p:custDataLst>
          </p:nvPr>
        </p:nvPicPr>
        <p:blipFill>
          <a:blip r:embed="rId3"/>
          <a:srcRect l="10532" r="6511"/>
          <a:stretch>
            <a:fillRect/>
          </a:stretch>
        </p:blipFill>
        <p:spPr>
          <a:xfrm>
            <a:off x="1007110" y="1790065"/>
            <a:ext cx="4819650" cy="3874770"/>
          </a:xfrm>
          <a:prstGeom prst="rect">
            <a:avLst/>
          </a:prstGeom>
        </p:spPr>
      </p:pic>
      <p:pic>
        <p:nvPicPr>
          <p:cNvPr id="8" name="图片 7" descr="cf54b2a2-c45f-43fd-8710-8d5f5eff13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6760" y="1790065"/>
            <a:ext cx="5166360" cy="387477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465" y="135255"/>
            <a:ext cx="1057910" cy="108648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4065" y="5989320"/>
            <a:ext cx="3633470" cy="75565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0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 descr="7b0a2020202022776f7264617274223a2022220a7d0a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t">
            <a:scene3d>
              <a:camera prst="perspectiveRelaxedModerately">
                <a:rot lat="20690631" lon="0" rev="0"/>
              </a:camera>
              <a:lightRig rig="flat" dir="t">
                <a:rot lat="0" lon="0" rev="3600000"/>
              </a:lightRig>
            </a:scene3d>
            <a:sp3d extrusionH="86810" contourW="2894" prstMaterial="flat">
              <a:extrusionClr>
                <a:srgbClr val="00B680"/>
              </a:extrusionClr>
              <a:contourClr>
                <a:schemeClr val="tx1"/>
              </a:contourClr>
            </a:sp3d>
          </a:bodyPr>
          <a:p>
            <a:pPr algn="ctr"/>
            <a:r>
              <a:rPr lang="en-US" altLang="zh-CN" b="1">
                <a:solidFill>
                  <a:srgbClr val="FFC412"/>
                </a:solidFill>
                <a:effectLst/>
                <a:latin typeface="汉仪雅酷黑W" panose="00020600040101010101" charset="-122"/>
                <a:ea typeface="汉仪雅酷黑W" panose="00020600040101010101" charset="-122"/>
              </a:rPr>
              <a:t>Actual Usage Scenario Diagram</a:t>
            </a:r>
            <a:endParaRPr lang="en-US" altLang="zh-CN" b="1">
              <a:solidFill>
                <a:srgbClr val="FFC412"/>
              </a:solidFill>
              <a:effectLst/>
              <a:latin typeface="汉仪雅酷黑W" panose="00020600040101010101" charset="-122"/>
              <a:ea typeface="汉仪雅酷黑W" panose="00020600040101010101" charset="-122"/>
            </a:endParaRPr>
          </a:p>
        </p:txBody>
      </p:sp>
      <p:pic>
        <p:nvPicPr>
          <p:cNvPr id="4" name="内容占位符 3" descr="8e2c8e4a-6085-4928-adbf-1ba4191985b3"/>
          <p:cNvPicPr>
            <a:picLocks noChangeAspect="1"/>
          </p:cNvPicPr>
          <p:nvPr>
            <p:ph idx="1"/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44575" y="1631315"/>
            <a:ext cx="5716905" cy="4288155"/>
          </a:xfrm>
          <a:prstGeom prst="rect">
            <a:avLst/>
          </a:prstGeom>
        </p:spPr>
      </p:pic>
      <p:pic>
        <p:nvPicPr>
          <p:cNvPr id="6" name="图片 5" descr="202c618246793cf4d07ade9a0b56dfdf(1)"/>
          <p:cNvPicPr>
            <a:picLocks noChangeAspect="1"/>
          </p:cNvPicPr>
          <p:nvPr/>
        </p:nvPicPr>
        <p:blipFill>
          <a:blip r:embed="rId4"/>
          <a:srcRect l="21259" r="14302"/>
          <a:stretch>
            <a:fillRect/>
          </a:stretch>
        </p:blipFill>
        <p:spPr>
          <a:xfrm flipH="1">
            <a:off x="6761480" y="1631315"/>
            <a:ext cx="4144010" cy="428815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4065" y="5989320"/>
            <a:ext cx="3633470" cy="75565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465" y="135255"/>
            <a:ext cx="1057910" cy="108648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0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 descr="7b0a2020202022776f7264617274223a2022220a7d0a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t">
            <a:scene3d>
              <a:camera prst="perspectiveRelaxedModerately">
                <a:rot lat="20690631" lon="0" rev="0"/>
              </a:camera>
              <a:lightRig rig="flat" dir="t">
                <a:rot lat="0" lon="0" rev="3600000"/>
              </a:lightRig>
            </a:scene3d>
            <a:sp3d extrusionH="86810" contourW="2894" prstMaterial="flat">
              <a:extrusionClr>
                <a:srgbClr val="00B680"/>
              </a:extrusionClr>
              <a:contourClr>
                <a:schemeClr val="tx1"/>
              </a:contourClr>
            </a:sp3d>
          </a:bodyPr>
          <a:p>
            <a:pPr algn="ctr"/>
            <a:r>
              <a:rPr lang="en-US" altLang="zh-CN" b="1">
                <a:solidFill>
                  <a:srgbClr val="FFC412"/>
                </a:solidFill>
                <a:effectLst/>
                <a:latin typeface="汉仪雅酷黑W" panose="00020600040101010101" charset="-122"/>
                <a:ea typeface="汉仪雅酷黑W" panose="00020600040101010101" charset="-122"/>
                <a:sym typeface="汉仪雅酷黑W" panose="00020600040101010101" charset="-122"/>
              </a:rPr>
              <a:t>Iron Candy Display Stand</a:t>
            </a:r>
            <a:endParaRPr lang="en-US" altLang="zh-CN" b="1">
              <a:solidFill>
                <a:srgbClr val="FFC412"/>
              </a:solidFill>
              <a:effectLst/>
              <a:latin typeface="汉仪雅酷黑W" panose="00020600040101010101" charset="-122"/>
              <a:ea typeface="汉仪雅酷黑W" panose="00020600040101010101" charset="-122"/>
              <a:sym typeface="汉仪雅酷黑W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25500" y="5265420"/>
            <a:ext cx="49168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b="1">
                <a:solidFill>
                  <a:schemeClr val="bg1"/>
                </a:solidFill>
              </a:rPr>
              <a:t>TG-24  Candy Stand </a:t>
            </a:r>
            <a:endParaRPr lang="en-US" altLang="zh-CN" b="1">
              <a:solidFill>
                <a:schemeClr val="bg1"/>
              </a:solidFill>
            </a:endParaRPr>
          </a:p>
          <a:p>
            <a:pPr algn="ctr"/>
            <a:r>
              <a:rPr lang="en-US" altLang="zh-CN" b="1">
                <a:solidFill>
                  <a:schemeClr val="bg1"/>
                </a:solidFill>
              </a:rPr>
              <a:t>with Scoop Bin LD-03/LD-07</a:t>
            </a:r>
            <a:endParaRPr lang="en-US" altLang="zh-CN" b="1">
              <a:solidFill>
                <a:schemeClr val="bg1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90" y="149860"/>
            <a:ext cx="1038860" cy="106743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2800" y="5997575"/>
            <a:ext cx="3594735" cy="747395"/>
          </a:xfrm>
          <a:prstGeom prst="rect">
            <a:avLst/>
          </a:prstGeom>
        </p:spPr>
      </p:pic>
      <p:pic>
        <p:nvPicPr>
          <p:cNvPr id="4" name="图片 3" descr="IMG_8698"/>
          <p:cNvPicPr>
            <a:picLocks noChangeAspect="1"/>
          </p:cNvPicPr>
          <p:nvPr/>
        </p:nvPicPr>
        <p:blipFill>
          <a:blip r:embed="rId4"/>
          <a:srcRect l="12111" t="32824" r="18741" b="3898"/>
          <a:stretch>
            <a:fillRect/>
          </a:stretch>
        </p:blipFill>
        <p:spPr>
          <a:xfrm>
            <a:off x="694055" y="1604010"/>
            <a:ext cx="2762885" cy="3371215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28445"/>
            <a:ext cx="2449830" cy="36372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 descr="candy bin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1640" y="1718945"/>
            <a:ext cx="2245995" cy="2261870"/>
          </a:xfrm>
          <a:prstGeom prst="rect">
            <a:avLst/>
          </a:prstGeom>
        </p:spPr>
      </p:pic>
      <p:pic>
        <p:nvPicPr>
          <p:cNvPr id="15" name="图片 14" descr="IMG_887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30360" y="1528445"/>
            <a:ext cx="1999615" cy="266700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6771640" y="4436745"/>
            <a:ext cx="2101215" cy="5784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b="1">
                <a:solidFill>
                  <a:schemeClr val="bg1"/>
                </a:solidFill>
              </a:rPr>
              <a:t>LD-03 12 PCS for one set TG-24</a:t>
            </a:r>
            <a:endParaRPr lang="en-US" altLang="zh-CN" b="1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230360" y="4465955"/>
            <a:ext cx="2101215" cy="5784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b="1">
                <a:solidFill>
                  <a:schemeClr val="bg1"/>
                </a:solidFill>
              </a:rPr>
              <a:t>LD-07 18 PCS for one set TG-24</a:t>
            </a:r>
            <a:endParaRPr lang="en-US" altLang="zh-CN" b="1">
              <a:solidFill>
                <a:schemeClr val="bg1"/>
              </a:solidFill>
            </a:endParaRPr>
          </a:p>
        </p:txBody>
      </p:sp>
    </p:spTree>
    <p:custDataLst>
      <p:tags r:id="rId8"/>
    </p:custDataLst>
  </p:cSld>
  <p:clrMapOvr>
    <a:masterClrMapping/>
  </p:clrMapOvr>
  <p:timing>
    <p:tnLst>
      <p:par>
        <p:cTn id="1" dur="indefinite" restart="never" nodeType="tmRoot"/>
      </p:par>
    </p:tnLst>
    <p:bldLst>
      <p:bldP spid="11" grpId="0"/>
      <p:bldP spid="11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0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 descr="7b0a2020202022776f7264617274223a2022220a7d0a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t">
            <a:scene3d>
              <a:camera prst="perspectiveRelaxedModerately">
                <a:rot lat="20690631" lon="0" rev="0"/>
              </a:camera>
              <a:lightRig rig="flat" dir="t">
                <a:rot lat="0" lon="0" rev="3600000"/>
              </a:lightRig>
            </a:scene3d>
            <a:sp3d extrusionH="86810" contourW="2894" prstMaterial="flat">
              <a:extrusionClr>
                <a:srgbClr val="00B680"/>
              </a:extrusionClr>
              <a:contourClr>
                <a:schemeClr val="tx1"/>
              </a:contourClr>
            </a:sp3d>
          </a:bodyPr>
          <a:p>
            <a:pPr algn="ctr"/>
            <a:r>
              <a:rPr lang="en-US" altLang="zh-CN" b="1">
                <a:solidFill>
                  <a:srgbClr val="FFC412"/>
                </a:solidFill>
                <a:effectLst/>
                <a:latin typeface="汉仪雅酷黑W" panose="00020600040101010101" charset="-122"/>
                <a:ea typeface="汉仪雅酷黑W" panose="00020600040101010101" charset="-122"/>
                <a:sym typeface="汉仪雅酷黑W" panose="00020600040101010101" charset="-122"/>
              </a:rPr>
              <a:t>Combined Iron Candy Display Stand</a:t>
            </a:r>
            <a:endParaRPr lang="en-US" altLang="zh-CN" b="1">
              <a:solidFill>
                <a:srgbClr val="FFC412"/>
              </a:solidFill>
              <a:effectLst/>
              <a:latin typeface="汉仪雅酷黑W" panose="00020600040101010101" charset="-122"/>
              <a:ea typeface="汉仪雅酷黑W" panose="00020600040101010101" charset="-122"/>
              <a:sym typeface="汉仪雅酷黑W" panose="00020600040101010101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90" y="149860"/>
            <a:ext cx="1038860" cy="106743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2800" y="5997575"/>
            <a:ext cx="3594735" cy="74739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361440" y="5227320"/>
            <a:ext cx="2101215" cy="5784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b="1">
                <a:solidFill>
                  <a:schemeClr val="bg1"/>
                </a:solidFill>
              </a:rPr>
              <a:t>Back-to-back Display</a:t>
            </a:r>
            <a:endParaRPr lang="en-US" altLang="zh-CN" b="1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979920" y="5227320"/>
            <a:ext cx="2101215" cy="5784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b="1">
                <a:solidFill>
                  <a:schemeClr val="bg1"/>
                </a:solidFill>
              </a:rPr>
              <a:t>Side by side Display</a:t>
            </a:r>
            <a:endParaRPr lang="en-US" altLang="zh-CN" b="1">
              <a:solidFill>
                <a:schemeClr val="bg1"/>
              </a:solidFill>
            </a:endParaRPr>
          </a:p>
        </p:txBody>
      </p:sp>
      <p:pic>
        <p:nvPicPr>
          <p:cNvPr id="3" name="图片 2" descr="IMG_8696"/>
          <p:cNvPicPr>
            <a:picLocks noChangeAspect="1"/>
          </p:cNvPicPr>
          <p:nvPr/>
        </p:nvPicPr>
        <p:blipFill>
          <a:blip r:embed="rId4"/>
          <a:srcRect l="12889" t="8753" r="14501" b="-61"/>
          <a:stretch>
            <a:fillRect/>
          </a:stretch>
        </p:blipFill>
        <p:spPr>
          <a:xfrm>
            <a:off x="608330" y="1742440"/>
            <a:ext cx="3444240" cy="3248660"/>
          </a:xfrm>
          <a:prstGeom prst="rect">
            <a:avLst/>
          </a:prstGeom>
        </p:spPr>
      </p:pic>
      <p:pic>
        <p:nvPicPr>
          <p:cNvPr id="5" name="图片 4" descr="IMG_8693"/>
          <p:cNvPicPr>
            <a:picLocks noChangeAspect="1"/>
          </p:cNvPicPr>
          <p:nvPr/>
        </p:nvPicPr>
        <p:blipFill>
          <a:blip r:embed="rId5"/>
          <a:srcRect l="4265" t="29822" r="5650" b="16516"/>
          <a:stretch>
            <a:fillRect/>
          </a:stretch>
        </p:blipFill>
        <p:spPr>
          <a:xfrm>
            <a:off x="4333875" y="1536700"/>
            <a:ext cx="7830820" cy="349885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7b0a2020202022776f7264617274223a2022220a7d0a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64465" y="2626995"/>
            <a:ext cx="11863070" cy="1041400"/>
          </a:xfrm>
        </p:spPr>
        <p:txBody>
          <a:bodyPr anchor="t">
            <a:normAutofit/>
            <a:scene3d>
              <a:camera prst="perspectiveRelaxedModerately">
                <a:rot lat="20690631" lon="0" rev="0"/>
              </a:camera>
              <a:lightRig rig="flat" dir="t">
                <a:rot lat="0" lon="0" rev="3600000"/>
              </a:lightRig>
            </a:scene3d>
            <a:sp3d extrusionH="144684" contourW="4823" prstMaterial="flat">
              <a:extrusionClr>
                <a:srgbClr val="00B680"/>
              </a:extrusionClr>
              <a:contourClr>
                <a:schemeClr val="tx1"/>
              </a:contourClr>
            </a:sp3d>
          </a:bodyPr>
          <a:p>
            <a:pPr algn="ctr"/>
            <a:r>
              <a:rPr lang="en-US" altLang="zh-CN" b="1">
                <a:solidFill>
                  <a:srgbClr val="FFC412"/>
                </a:solidFill>
                <a:effectLst/>
                <a:latin typeface="汉仪雅酷黑W" panose="00020600040101010101" charset="-122"/>
                <a:ea typeface="汉仪雅酷黑W" panose="00020600040101010101" charset="-122"/>
                <a:cs typeface="Calibri" panose="020F0502020204030204" charset="0"/>
                <a:sym typeface="汉仪力量黑简" panose="00020600040101010101" charset="-122"/>
              </a:rPr>
              <a:t>Thanks for Watching</a:t>
            </a:r>
            <a:endParaRPr lang="en-US" altLang="zh-CN" b="1">
              <a:solidFill>
                <a:srgbClr val="FFC412"/>
              </a:solidFill>
              <a:effectLst/>
              <a:latin typeface="汉仪雅酷黑W" panose="00020600040101010101" charset="-122"/>
              <a:ea typeface="汉仪雅酷黑W" panose="00020600040101010101" charset="-122"/>
              <a:cs typeface="Calibri" panose="020F0502020204030204" charset="0"/>
              <a:sym typeface="汉仪力量黑简" panose="0002060004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2585" y="5903595"/>
            <a:ext cx="4044950" cy="8413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465" y="135255"/>
            <a:ext cx="1057910" cy="10864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905375" y="3733165"/>
            <a:ext cx="2381250" cy="374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2000" b="1">
                <a:solidFill>
                  <a:schemeClr val="bg1"/>
                </a:solidFill>
              </a:rPr>
              <a:t>Author:Yura Wu</a:t>
            </a:r>
            <a:r>
              <a:rPr lang="en-US" altLang="zh-CN" b="1">
                <a:solidFill>
                  <a:schemeClr val="bg1"/>
                </a:solidFill>
              </a:rPr>
              <a:t> </a:t>
            </a:r>
            <a:endParaRPr lang="en-US" altLang="zh-CN" b="1">
              <a:solidFill>
                <a:schemeClr val="bg1"/>
              </a:solidFill>
            </a:endParaRPr>
          </a:p>
          <a:p>
            <a:endParaRPr lang="en-US" altLang="zh-CN" b="1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4465" y="5668645"/>
            <a:ext cx="466471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b="1">
                <a:solidFill>
                  <a:schemeClr val="bg1"/>
                </a:solidFill>
              </a:rPr>
              <a:t>Contact Us:</a:t>
            </a:r>
            <a:endParaRPr lang="en-US" altLang="zh-CN" sz="1600" b="1">
              <a:solidFill>
                <a:schemeClr val="bg1"/>
              </a:solidFill>
            </a:endParaRPr>
          </a:p>
          <a:p>
            <a:r>
              <a:rPr lang="en-US" altLang="zh-CN" sz="1600" b="1">
                <a:solidFill>
                  <a:schemeClr val="bg1"/>
                </a:solidFill>
              </a:rPr>
              <a:t>Yura Wu (sales manager)</a:t>
            </a:r>
            <a:endParaRPr lang="en-US" altLang="zh-CN" sz="1600" b="1">
              <a:solidFill>
                <a:schemeClr val="bg1"/>
              </a:solidFill>
            </a:endParaRPr>
          </a:p>
          <a:p>
            <a:r>
              <a:rPr lang="en-US" altLang="zh-CN" sz="1600" b="1">
                <a:solidFill>
                  <a:schemeClr val="bg1"/>
                </a:solidFill>
              </a:rPr>
              <a:t>E-mail: sales@jxecobox.com</a:t>
            </a:r>
            <a:endParaRPr lang="en-US" altLang="zh-CN" sz="1600" b="1">
              <a:solidFill>
                <a:schemeClr val="bg1"/>
              </a:solidFill>
            </a:endParaRPr>
          </a:p>
          <a:p>
            <a:r>
              <a:rPr lang="en-US" altLang="zh-CN" sz="1600" b="1">
                <a:solidFill>
                  <a:schemeClr val="bg1"/>
                </a:solidFill>
              </a:rPr>
              <a:t>Mobile(WhatsApp/Wechat): +86 18779881046</a:t>
            </a:r>
            <a:endParaRPr lang="en-US" altLang="zh-CN" sz="1600" b="1">
              <a:solidFill>
                <a:schemeClr val="bg1"/>
              </a:solidFill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  <p:bldLst>
      <p:bldP spid="2" grpId="0"/>
      <p:bldP spid="2" grpId="1"/>
      <p:bldP spid="3" grpId="0"/>
      <p:bldP spid="3" grpId="1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ID" val="custom20205081_1*a*1"/>
  <p:tag name="KSO_WM_TEMPLATE_CATEGORY" val="custom"/>
  <p:tag name="KSO_WM_TEMPLATE_INDEX" val="2020508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resource_record_key" val="{&quot;12&quot;:[25073099],&quot;65&quot;:[20205081]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0&quot;:[3634562,3637539],&quot;12&quot;:[25002497],&quot;65&quot;:[20205081]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0&quot;:[21566551,21566561],&quot;12&quot;:[25002497],&quot;65&quot;:[20205081]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0&quot;:[50026251,50026276,50026872,50044142],&quot;12&quot;:[25002497],&quot;65&quot;:[20205081]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2&quot;:[25002497],&quot;65&quot;:[20205081]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2&quot;:[25002497],&quot;65&quot;:[20205081]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ID" val="custom20205081_1*a*1"/>
  <p:tag name="KSO_WM_TEMPLATE_CATEGORY" val="custom"/>
  <p:tag name="KSO_WM_TEMPLATE_INDEX" val="20205081"/>
  <p:tag name="KSO_WM_UNIT_LAYERLEVEL" val="1"/>
  <p:tag name="KSO_WM_TAG_VERSION" val="1.0"/>
</p:tagLst>
</file>

<file path=ppt/tags/tag8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resource_record_key" val="{&quot;12&quot;:[25073099],&quot;65&quot;:[20205081]}"/>
</p:tagLst>
</file>

<file path=ppt/tags/tag89.xml><?xml version="1.0" encoding="utf-8"?>
<p:tagLst xmlns:p="http://schemas.openxmlformats.org/presentationml/2006/main">
  <p:tag name="resource_record_key" val="{&quot;10&quot;:[50026251,50026276,50026872,50044142,21566551,21566561,3634562,3637539],&quot;12&quot;:[25073099,25002497],&quot;65&quot;:[20205081]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1063</Words>
  <Application>WPS 演示</Application>
  <PresentationFormat>宽屏</PresentationFormat>
  <Paragraphs>73</Paragraphs>
  <Slides>10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Arial</vt:lpstr>
      <vt:lpstr>宋体</vt:lpstr>
      <vt:lpstr>Wingdings</vt:lpstr>
      <vt:lpstr>Wingdings</vt:lpstr>
      <vt:lpstr>汉仪雅酷黑W</vt:lpstr>
      <vt:lpstr>Calibri</vt:lpstr>
      <vt:lpstr>汉仪力量黑简</vt:lpstr>
      <vt:lpstr>微软雅黑</vt:lpstr>
      <vt:lpstr>Arial Unicode MS</vt:lpstr>
      <vt:lpstr>WPS</vt:lpstr>
      <vt:lpstr>Introduction:Ecobox New Arrival Plastic  Display Cabinet</vt:lpstr>
      <vt:lpstr>Single Plastic Display Cabinet</vt:lpstr>
      <vt:lpstr>Combined Cabinets</vt:lpstr>
      <vt:lpstr>Combined Cabinet Details</vt:lpstr>
      <vt:lpstr>Highlight:Foldable packaging + easy installation</vt:lpstr>
      <vt:lpstr>Actual Usage Scenario Diagram</vt:lpstr>
      <vt:lpstr>Actual Usage Scenario Diagram</vt:lpstr>
      <vt:lpstr>Single Plastic Display Cabinet</vt:lpstr>
      <vt:lpstr>Iron Candy Display Stand</vt:lpstr>
      <vt:lpstr>Thanks for Watching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Yura·panda</cp:lastModifiedBy>
  <cp:revision>163</cp:revision>
  <dcterms:created xsi:type="dcterms:W3CDTF">2019-06-19T02:08:00Z</dcterms:created>
  <dcterms:modified xsi:type="dcterms:W3CDTF">2025-12-18T07:21:33Z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2052-12.1.0.24034</vt:lpwstr>
  </property>
  <property fmtid="{D5CDD505-2E9C-101B-9397-08002B2CF9AE}" pid="3" name="ICV">
    <vt:lpwstr>1BAB8AF240D44D8792E0EBDABD32A5AB_11</vt:lpwstr>
  </property>
</Properties>
</file>